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858000" cy="9144000"/>
  <p:defaultTextStyle>
    <a:defPPr>
      <a:defRPr lang="de-DE"/>
    </a:defPPr>
    <a:lvl1pPr marL="0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077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154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231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308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385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462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539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616" algn="l" defTabSz="684154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4104" userDrawn="1">
          <p15:clr>
            <a:srgbClr val="A4A3A4"/>
          </p15:clr>
        </p15:guide>
        <p15:guide id="5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28"/>
    <a:srgbClr val="CC0000"/>
    <a:srgbClr val="EE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99" autoAdjust="0"/>
    <p:restoredTop sz="96353" autoAdjust="0"/>
  </p:normalViewPr>
  <p:slideViewPr>
    <p:cSldViewPr snapToGrid="0" showGuides="1">
      <p:cViewPr varScale="1">
        <p:scale>
          <a:sx n="110" d="100"/>
          <a:sy n="110" d="100"/>
        </p:scale>
        <p:origin x="4890" y="114"/>
      </p:cViewPr>
      <p:guideLst>
        <p:guide pos="2160"/>
        <p:guide pos="216"/>
        <p:guide pos="4104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20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27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871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318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747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189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520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59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232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6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DE1E-250D-43BB-92D7-0DFC4C44E31B}" type="datetimeFigureOut">
              <a:rPr lang="de-CH" smtClean="0"/>
              <a:t>21.07.2022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E45-FDA0-43E0-A006-2DFCB281A5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70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waldbrandgefahr.ch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342448" y="3106049"/>
            <a:ext cx="5073614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Das bedeutet:</a:t>
            </a:r>
          </a:p>
          <a:p>
            <a:pPr marL="187102" indent="-187102">
              <a:buFontTx/>
              <a:buChar char="-"/>
            </a:pP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Keine Feuer, auch nicht an Feuerstellen, in Feuerschalen, </a:t>
            </a:r>
            <a:r>
              <a:rPr lang="de-CH" sz="1429" dirty="0" err="1">
                <a:latin typeface="Arial" panose="020B0604020202020204" pitchFamily="34" charset="0"/>
                <a:cs typeface="Arial" panose="020B0604020202020204" pitchFamily="34" charset="0"/>
              </a:rPr>
              <a:t>Cheminées</a:t>
            </a: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, auf Holzkohle- oder Einweggrills im </a:t>
            </a:r>
            <a:r>
              <a:rPr lang="de-CH" sz="1429" dirty="0" smtClean="0">
                <a:latin typeface="Arial" panose="020B0604020202020204" pitchFamily="34" charset="0"/>
                <a:cs typeface="Arial" panose="020B0604020202020204" pitchFamily="34" charset="0"/>
              </a:rPr>
              <a:t>Wald.</a:t>
            </a:r>
            <a:endParaRPr lang="de-CH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102" indent="-187102">
              <a:buFontTx/>
              <a:buChar char="-"/>
            </a:pP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Kein Wegwerfen von Streichhölzern oder </a:t>
            </a:r>
            <a:r>
              <a:rPr lang="de-CH" sz="1429" dirty="0" smtClean="0">
                <a:latin typeface="Arial" panose="020B0604020202020204" pitchFamily="34" charset="0"/>
                <a:cs typeface="Arial" panose="020B0604020202020204" pitchFamily="34" charset="0"/>
              </a:rPr>
              <a:t>Raucherwaren.</a:t>
            </a:r>
            <a:endParaRPr lang="de-CH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102" indent="-187102">
              <a:buFontTx/>
              <a:buChar char="-"/>
            </a:pP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Kein Abbrennen von Feuerwerk.</a:t>
            </a:r>
          </a:p>
          <a:p>
            <a:pPr marL="187102" indent="-187102">
              <a:buFontTx/>
              <a:buChar char="-"/>
            </a:pP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Kein Steigenlassen von Himmelslaternen.</a:t>
            </a:r>
          </a:p>
          <a:p>
            <a:pPr marL="408222" indent="-408222">
              <a:buFontTx/>
              <a:buChar char="-"/>
            </a:pPr>
            <a:endParaRPr lang="de-CH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Widerhandlungen gegen Art. 5 </a:t>
            </a:r>
            <a:r>
              <a:rPr lang="de-CH" sz="1429" dirty="0" err="1">
                <a:latin typeface="Arial" panose="020B0604020202020204" pitchFamily="34" charset="0"/>
                <a:cs typeface="Arial" panose="020B0604020202020204" pitchFamily="34" charset="0"/>
              </a:rPr>
              <a:t>lit</a:t>
            </a: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. a werden nach Art. 41a des Brandschutzgesetzes mit Busse bestraft.</a:t>
            </a:r>
          </a:p>
          <a:p>
            <a:endParaRPr lang="de-CH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4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Aktuelle Informationen: </a:t>
            </a: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www.waldbrandgefahr.ch</a:t>
            </a:r>
            <a:r>
              <a:rPr lang="de-CH" sz="14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32" y="8622635"/>
            <a:ext cx="970422" cy="97042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42447" y="1035521"/>
            <a:ext cx="61731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5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FEUERVERBOT</a:t>
            </a:r>
            <a:endParaRPr lang="de-CH" sz="58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42446" y="2056620"/>
            <a:ext cx="6157880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429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ganzen Kanton Schaffhausen ist es wegen erhöhter Waldbrand-gefahr verboten, im Wald und in Waldesnähe Feuer zu entfachen. </a:t>
            </a:r>
          </a:p>
        </p:txBody>
      </p:sp>
      <p:sp>
        <p:nvSpPr>
          <p:cNvPr id="19" name="Rechteck 18"/>
          <p:cNvSpPr/>
          <p:nvPr/>
        </p:nvSpPr>
        <p:spPr>
          <a:xfrm>
            <a:off x="342446" y="279182"/>
            <a:ext cx="6157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00" b="1" dirty="0">
                <a:latin typeface="Arial" panose="020B0604020202020204" pitchFamily="34" charset="0"/>
                <a:cs typeface="Arial" panose="020B0604020202020204" pitchFamily="34" charset="0"/>
              </a:rPr>
              <a:t>Kanton Schaffhausen</a:t>
            </a:r>
          </a:p>
          <a:p>
            <a:r>
              <a:rPr lang="de-CH" sz="1000" b="1" dirty="0">
                <a:latin typeface="Arial" panose="020B0604020202020204" pitchFamily="34" charset="0"/>
                <a:cs typeface="Arial" panose="020B0604020202020204" pitchFamily="34" charset="0"/>
              </a:rPr>
              <a:t>Regierungsrat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47518" r="3756" b="19837"/>
          <a:stretch/>
        </p:blipFill>
        <p:spPr>
          <a:xfrm>
            <a:off x="0" y="6527800"/>
            <a:ext cx="6858000" cy="3378200"/>
          </a:xfrm>
          <a:prstGeom prst="rect">
            <a:avLst/>
          </a:prstGeom>
        </p:spPr>
      </p:pic>
      <p:grpSp>
        <p:nvGrpSpPr>
          <p:cNvPr id="47" name="Gruppieren 46"/>
          <p:cNvGrpSpPr/>
          <p:nvPr/>
        </p:nvGrpSpPr>
        <p:grpSpPr>
          <a:xfrm>
            <a:off x="5447472" y="2975482"/>
            <a:ext cx="1107504" cy="3311323"/>
            <a:chOff x="5437947" y="3140636"/>
            <a:chExt cx="1107504" cy="3311323"/>
          </a:xfrm>
        </p:grpSpPr>
        <p:grpSp>
          <p:nvGrpSpPr>
            <p:cNvPr id="15" name="Gruppieren 14"/>
            <p:cNvGrpSpPr>
              <a:grpSpLocks noChangeAspect="1"/>
            </p:cNvGrpSpPr>
            <p:nvPr/>
          </p:nvGrpSpPr>
          <p:grpSpPr>
            <a:xfrm>
              <a:off x="5461224" y="3140636"/>
              <a:ext cx="1080000" cy="1080000"/>
              <a:chOff x="5461224" y="3280336"/>
              <a:chExt cx="1080000" cy="1080000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7224" y="3316336"/>
                <a:ext cx="1008000" cy="1008000"/>
              </a:xfrm>
              <a:prstGeom prst="rect">
                <a:avLst/>
              </a:prstGeom>
            </p:spPr>
          </p:pic>
          <p:sp>
            <p:nvSpPr>
              <p:cNvPr id="7" name="Rad 6"/>
              <p:cNvSpPr>
                <a:spLocks noChangeAspect="1"/>
              </p:cNvSpPr>
              <p:nvPr/>
            </p:nvSpPr>
            <p:spPr>
              <a:xfrm>
                <a:off x="5461224" y="3280336"/>
                <a:ext cx="1080000" cy="1080000"/>
              </a:xfrm>
              <a:prstGeom prst="donut">
                <a:avLst>
                  <a:gd name="adj" fmla="val 44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pieren 13"/>
            <p:cNvGrpSpPr>
              <a:grpSpLocks noChangeAspect="1"/>
            </p:cNvGrpSpPr>
            <p:nvPr/>
          </p:nvGrpSpPr>
          <p:grpSpPr>
            <a:xfrm>
              <a:off x="5463193" y="4252695"/>
              <a:ext cx="1080000" cy="1080000"/>
              <a:chOff x="5463193" y="4392395"/>
              <a:chExt cx="1080000" cy="1080000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7224" y="4425237"/>
                <a:ext cx="1008000" cy="1008000"/>
              </a:xfrm>
              <a:prstGeom prst="rect">
                <a:avLst/>
              </a:prstGeom>
            </p:spPr>
          </p:pic>
          <p:sp>
            <p:nvSpPr>
              <p:cNvPr id="16" name="Rad 15"/>
              <p:cNvSpPr>
                <a:spLocks noChangeAspect="1"/>
              </p:cNvSpPr>
              <p:nvPr/>
            </p:nvSpPr>
            <p:spPr>
              <a:xfrm>
                <a:off x="5463193" y="4392395"/>
                <a:ext cx="1080000" cy="1080000"/>
              </a:xfrm>
              <a:prstGeom prst="donut">
                <a:avLst>
                  <a:gd name="adj" fmla="val 44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pieren 9"/>
            <p:cNvGrpSpPr>
              <a:grpSpLocks noChangeAspect="1"/>
            </p:cNvGrpSpPr>
            <p:nvPr/>
          </p:nvGrpSpPr>
          <p:grpSpPr>
            <a:xfrm>
              <a:off x="5437947" y="5367135"/>
              <a:ext cx="1107504" cy="1084824"/>
              <a:chOff x="5447472" y="5499163"/>
              <a:chExt cx="1107504" cy="1084824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 rotWithShape="1">
              <a:blip r:embed="rId7"/>
              <a:srcRect t="1112"/>
              <a:stretch/>
            </p:blipFill>
            <p:spPr>
              <a:xfrm>
                <a:off x="5447472" y="5510212"/>
                <a:ext cx="1107504" cy="1073775"/>
              </a:xfrm>
              <a:prstGeom prst="rect">
                <a:avLst/>
              </a:prstGeom>
            </p:spPr>
          </p:pic>
          <p:sp>
            <p:nvSpPr>
              <p:cNvPr id="20" name="Rad 19"/>
              <p:cNvSpPr>
                <a:spLocks noChangeAspect="1"/>
              </p:cNvSpPr>
              <p:nvPr/>
            </p:nvSpPr>
            <p:spPr>
              <a:xfrm>
                <a:off x="5470337" y="5499163"/>
                <a:ext cx="1080000" cy="1080000"/>
              </a:xfrm>
              <a:prstGeom prst="donut">
                <a:avLst>
                  <a:gd name="adj" fmla="val 38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uppieren 35"/>
            <p:cNvGrpSpPr/>
            <p:nvPr/>
          </p:nvGrpSpPr>
          <p:grpSpPr>
            <a:xfrm>
              <a:off x="5497224" y="3177948"/>
              <a:ext cx="1008000" cy="1008000"/>
              <a:chOff x="5497224" y="3177948"/>
              <a:chExt cx="1008000" cy="1008000"/>
            </a:xfrm>
          </p:grpSpPr>
          <p:sp>
            <p:nvSpPr>
              <p:cNvPr id="25" name="Rad 24"/>
              <p:cNvSpPr>
                <a:spLocks noChangeAspect="1"/>
              </p:cNvSpPr>
              <p:nvPr/>
            </p:nvSpPr>
            <p:spPr>
              <a:xfrm>
                <a:off x="5497224" y="3177948"/>
                <a:ext cx="1008000" cy="1008000"/>
              </a:xfrm>
              <a:prstGeom prst="donut">
                <a:avLst>
                  <a:gd name="adj" fmla="val 12861"/>
                </a:avLst>
              </a:prstGeom>
              <a:solidFill>
                <a:srgbClr val="D82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>
              <a:xfrm rot="18892660">
                <a:off x="5949176" y="3276345"/>
                <a:ext cx="92082" cy="799047"/>
              </a:xfrm>
              <a:prstGeom prst="rect">
                <a:avLst/>
              </a:prstGeom>
              <a:solidFill>
                <a:srgbClr val="D828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5496812" y="4286469"/>
              <a:ext cx="1008000" cy="1008000"/>
              <a:chOff x="5497224" y="3177948"/>
              <a:chExt cx="1008000" cy="1008000"/>
            </a:xfrm>
            <a:solidFill>
              <a:srgbClr val="D82828"/>
            </a:solidFill>
          </p:grpSpPr>
          <p:sp>
            <p:nvSpPr>
              <p:cNvPr id="38" name="Rad 37"/>
              <p:cNvSpPr>
                <a:spLocks noChangeAspect="1"/>
              </p:cNvSpPr>
              <p:nvPr/>
            </p:nvSpPr>
            <p:spPr>
              <a:xfrm>
                <a:off x="5497224" y="3177948"/>
                <a:ext cx="1008000" cy="1008000"/>
              </a:xfrm>
              <a:prstGeom prst="donut">
                <a:avLst>
                  <a:gd name="adj" fmla="val 128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 rot="18892660">
                <a:off x="5949176" y="3276345"/>
                <a:ext cx="92082" cy="7990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5496812" y="5397234"/>
              <a:ext cx="1008000" cy="1008000"/>
              <a:chOff x="5497224" y="3177948"/>
              <a:chExt cx="1008000" cy="1008000"/>
            </a:xfrm>
            <a:solidFill>
              <a:srgbClr val="D82828"/>
            </a:solidFill>
          </p:grpSpPr>
          <p:sp>
            <p:nvSpPr>
              <p:cNvPr id="41" name="Rad 40"/>
              <p:cNvSpPr>
                <a:spLocks noChangeAspect="1"/>
              </p:cNvSpPr>
              <p:nvPr/>
            </p:nvSpPr>
            <p:spPr>
              <a:xfrm>
                <a:off x="5497224" y="3177948"/>
                <a:ext cx="1008000" cy="1008000"/>
              </a:xfrm>
              <a:prstGeom prst="donut">
                <a:avLst>
                  <a:gd name="adj" fmla="val 128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hteck 41"/>
              <p:cNvSpPr/>
              <p:nvPr/>
            </p:nvSpPr>
            <p:spPr>
              <a:xfrm rot="18892660">
                <a:off x="5949176" y="3276345"/>
                <a:ext cx="92082" cy="7990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30" y="245638"/>
            <a:ext cx="1302801" cy="4336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27" y="8798198"/>
            <a:ext cx="1007087" cy="10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57338107E20E45AC7B9EF6A72A9A93" ma:contentTypeVersion="2" ma:contentTypeDescription="Ein neues Dokument erstellen." ma:contentTypeScope="" ma:versionID="8d108d01a5bc15a1e16c25e62d477c86">
  <xsd:schema xmlns:xsd="http://www.w3.org/2001/XMLSchema" xmlns:xs="http://www.w3.org/2001/XMLSchema" xmlns:p="http://schemas.microsoft.com/office/2006/metadata/properties" xmlns:ns2="4a9cd3c6-06eb-4d4d-8516-92e201cc73aa" targetNamespace="http://schemas.microsoft.com/office/2006/metadata/properties" ma:root="true" ma:fieldsID="7ee8b90bfce3b4fc730102ab79c46259" ns2:_="">
    <xsd:import namespace="4a9cd3c6-06eb-4d4d-8516-92e201cc73a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cd3c6-06eb-4d4d-8516-92e201cc7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A10EBE-CC4A-4B98-BC10-2CFB4540F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cd3c6-06eb-4d4d-8516-92e201cc7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C6029-5A1A-4862-96E9-798227A20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CBFFD-3B42-4168-AE2E-899C9C3FF75A}">
  <ds:schemaRefs>
    <ds:schemaRef ds:uri="http://schemas.microsoft.com/office/2006/documentManagement/types"/>
    <ds:schemaRef ds:uri="http://schemas.microsoft.com/office/infopath/2007/PartnerControls"/>
    <ds:schemaRef ds:uri="4a9cd3c6-06eb-4d4d-8516-92e201cc73a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A4-Papier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Bänziger Matthias</dc:creator>
  <cp:lastModifiedBy>Hunziker Andreas</cp:lastModifiedBy>
  <cp:revision>38</cp:revision>
  <dcterms:created xsi:type="dcterms:W3CDTF">2018-08-29T15:14:29Z</dcterms:created>
  <dcterms:modified xsi:type="dcterms:W3CDTF">2022-07-21T09:44:47Z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0x010100EB57338107E20E45AC7B9EF6A72A9A93</vt:lpwstr>
  </property>
</Properties>
</file>